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AE7F"/>
    <a:srgbClr val="4241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3468" y="66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346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6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059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25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579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59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78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73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08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218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51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F5DFAE4-6EA2-4E14-9594-02EC9C3D14A5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4EE4CF4-D517-456D-989D-24A8BEB1F9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629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10" Type="http://schemas.openxmlformats.org/officeDocument/2006/relationships/image" Target="../media/image9.sv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AE7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A3290C6-75DE-8DD9-78D8-33B2EC1F6B94}"/>
              </a:ext>
            </a:extLst>
          </p:cNvPr>
          <p:cNvSpPr/>
          <p:nvPr/>
        </p:nvSpPr>
        <p:spPr>
          <a:xfrm>
            <a:off x="-9421" y="11600896"/>
            <a:ext cx="6876841" cy="59894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B799DE-5D3B-86E8-8E9E-08A86F983A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118" y="2409853"/>
            <a:ext cx="6517758" cy="723539"/>
          </a:xfrm>
        </p:spPr>
        <p:txBody>
          <a:bodyPr>
            <a:noAutofit/>
          </a:bodyPr>
          <a:lstStyle/>
          <a:p>
            <a:r>
              <a:rPr lang="ro-RO" sz="2800" b="1" dirty="0">
                <a:solidFill>
                  <a:schemeClr val="bg1"/>
                </a:solidFill>
                <a:latin typeface="Corbel" panose="020B0503020204020204" pitchFamily="34" charset="0"/>
              </a:rPr>
              <a:t>Perspective asupra implicațiilor practice ale noutăților în legislația și jurisprudența UE în materia dreptului concurenței</a:t>
            </a:r>
            <a:br>
              <a:rPr lang="ro-RO" sz="2800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ro-RO" sz="1600" dirty="0">
                <a:solidFill>
                  <a:schemeClr val="bg1"/>
                </a:solidFill>
                <a:latin typeface="Corbel" panose="020B0503020204020204" pitchFamily="34" charset="0"/>
              </a:rPr>
              <a:t>-</a:t>
            </a:r>
            <a:r>
              <a:rPr lang="ro-RO" sz="1800" dirty="0">
                <a:solidFill>
                  <a:schemeClr val="bg1"/>
                </a:solidFill>
                <a:latin typeface="Corbel" panose="020B0503020204020204" pitchFamily="34" charset="0"/>
              </a:rPr>
              <a:t> </a:t>
            </a:r>
            <a:r>
              <a:rPr lang="ro-RO" sz="1600" dirty="0">
                <a:solidFill>
                  <a:schemeClr val="bg1"/>
                </a:solidFill>
                <a:latin typeface="Corbel" panose="020B0503020204020204" pitchFamily="34" charset="0"/>
              </a:rPr>
              <a:t>Activitate de formare profesională - </a:t>
            </a:r>
            <a:br>
              <a:rPr lang="ro-RO" sz="1600" dirty="0">
                <a:solidFill>
                  <a:schemeClr val="bg1"/>
                </a:solidFill>
                <a:latin typeface="Corbel" panose="020B0503020204020204" pitchFamily="34" charset="0"/>
              </a:rPr>
            </a:br>
            <a:r>
              <a:rPr lang="ro-RO" sz="1600" dirty="0">
                <a:solidFill>
                  <a:schemeClr val="bg1"/>
                </a:solidFill>
                <a:latin typeface="Corbel" panose="020B0503020204020204" pitchFamily="34" charset="0"/>
              </a:rPr>
              <a:t>- 5 iunie 2025, sediul Institutului Național al Magistraturii -</a:t>
            </a:r>
            <a:endParaRPr lang="en-US" sz="2800" dirty="0">
              <a:solidFill>
                <a:schemeClr val="bg1"/>
              </a:solidFill>
              <a:latin typeface="Corbel" panose="020B050302020402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B8F41A4-7D35-9B05-BFEC-76870A7106A3}"/>
              </a:ext>
            </a:extLst>
          </p:cNvPr>
          <p:cNvSpPr/>
          <p:nvPr/>
        </p:nvSpPr>
        <p:spPr>
          <a:xfrm>
            <a:off x="0" y="0"/>
            <a:ext cx="6858000" cy="13485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A logo for a company&#10;&#10;AI-generated content may be incorrect.">
            <a:extLst>
              <a:ext uri="{FF2B5EF4-FFF2-40B4-BE49-F238E27FC236}">
                <a16:creationId xmlns:a16="http://schemas.microsoft.com/office/drawing/2014/main" id="{FE93A12E-4E00-0E2D-8914-1CB152805A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48" y="68133"/>
            <a:ext cx="2083662" cy="1042640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50C43063-4B40-99EC-5D4D-11C48130F2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4718" y="1"/>
            <a:ext cx="1348563" cy="134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onsiliul Concurentei Romania">
            <a:extLst>
              <a:ext uri="{FF2B5EF4-FFF2-40B4-BE49-F238E27FC236}">
                <a16:creationId xmlns:a16="http://schemas.microsoft.com/office/drawing/2014/main" id="{8B7E78E5-EE63-52CF-6D6E-CBE9D61E3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609" y="170565"/>
            <a:ext cx="21145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Subtitle 15">
            <a:extLst>
              <a:ext uri="{FF2B5EF4-FFF2-40B4-BE49-F238E27FC236}">
                <a16:creationId xmlns:a16="http://schemas.microsoft.com/office/drawing/2014/main" id="{160E0139-7D58-B153-7159-B1296DAD9B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49" y="3338327"/>
            <a:ext cx="5692407" cy="3039920"/>
          </a:xfrm>
        </p:spPr>
        <p:txBody>
          <a:bodyPr>
            <a:normAutofit fontScale="70000" lnSpcReduction="20000"/>
          </a:bodyPr>
          <a:lstStyle/>
          <a:p>
            <a:r>
              <a:rPr lang="en-US" sz="2600" b="1" i="1" dirty="0" err="1">
                <a:solidFill>
                  <a:srgbClr val="424143"/>
                </a:solidFill>
                <a:latin typeface="Corbel" panose="020B0503020204020204" pitchFamily="34" charset="0"/>
              </a:rPr>
              <a:t>Formatori</a:t>
            </a:r>
            <a:endParaRPr lang="en-US" sz="2600" b="1" i="1" dirty="0">
              <a:solidFill>
                <a:srgbClr val="424143"/>
              </a:solidFill>
              <a:latin typeface="Corbel" panose="020B0503020204020204" pitchFamily="34" charset="0"/>
            </a:endParaRPr>
          </a:p>
          <a:p>
            <a:endParaRPr lang="en-US" b="1" i="1" dirty="0">
              <a:solidFill>
                <a:srgbClr val="424143"/>
              </a:solidFill>
              <a:latin typeface="Corbel" panose="020B0503020204020204" pitchFamily="34" charset="0"/>
            </a:endParaRP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ro-RO" sz="1900" i="1" dirty="0">
                <a:solidFill>
                  <a:srgbClr val="424143"/>
                </a:solidFill>
                <a:latin typeface="Corbel-Bold"/>
              </a:rPr>
              <a:t>Anne-Marie </a:t>
            </a:r>
            <a:r>
              <a:rPr lang="ro-RO" sz="1900" b="1" i="1" dirty="0">
                <a:solidFill>
                  <a:srgbClr val="424143"/>
                </a:solidFill>
                <a:latin typeface="Corbel-Bold"/>
              </a:rPr>
              <a:t>WITTERS</a:t>
            </a:r>
            <a:r>
              <a:rPr lang="ro-RO" sz="1900" i="1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ro-RO" sz="1900" dirty="0">
                <a:solidFill>
                  <a:srgbClr val="424143"/>
                </a:solidFill>
                <a:latin typeface="Corbel-Bold"/>
              </a:rPr>
              <a:t>Președinte, Market Court Brussels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ro-RO" sz="1900" i="1" dirty="0">
                <a:solidFill>
                  <a:srgbClr val="424143"/>
                </a:solidFill>
                <a:latin typeface="Corbel-Bold"/>
              </a:rPr>
              <a:t>Diana </a:t>
            </a:r>
            <a:r>
              <a:rPr lang="ro-RO" sz="1900" b="1" i="1" dirty="0">
                <a:solidFill>
                  <a:srgbClr val="424143"/>
                </a:solidFill>
                <a:latin typeface="Corbel-Bold"/>
              </a:rPr>
              <a:t>TĂMAGĂ</a:t>
            </a:r>
            <a:r>
              <a:rPr lang="ro-RO" sz="1900" i="1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ro-RO" sz="1900" dirty="0">
                <a:solidFill>
                  <a:srgbClr val="424143"/>
                </a:solidFill>
                <a:latin typeface="Corbel-Bold"/>
              </a:rPr>
              <a:t>Președintele Secției de contencios administrativ și fiscal a Înaltei Curți de Casație și Justiție</a:t>
            </a:r>
            <a:endParaRPr lang="en-US" sz="1900" dirty="0">
              <a:solidFill>
                <a:srgbClr val="424143"/>
              </a:solidFill>
              <a:latin typeface="Corbel-Bold"/>
            </a:endParaRP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en-US" sz="1900" i="1" dirty="0">
                <a:solidFill>
                  <a:srgbClr val="424143"/>
                </a:solidFill>
                <a:latin typeface="Corbel-Bold"/>
              </a:rPr>
              <a:t>Ioannis </a:t>
            </a:r>
            <a:r>
              <a:rPr lang="en-US" sz="1900" b="1" i="1" dirty="0">
                <a:solidFill>
                  <a:srgbClr val="424143"/>
                </a:solidFill>
                <a:latin typeface="Corbel-Bold"/>
              </a:rPr>
              <a:t>KOKKORIS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Profesor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universitar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de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dreptul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concurenței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și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economie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(QMUL)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și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membru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al UK Competition Appeal Tribunal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en-US" sz="1900" i="1" dirty="0">
                <a:solidFill>
                  <a:srgbClr val="424143"/>
                </a:solidFill>
                <a:latin typeface="Corbel-Bold"/>
              </a:rPr>
              <a:t>Cristina </a:t>
            </a:r>
            <a:r>
              <a:rPr lang="en-US" sz="1900" b="1" i="1" dirty="0">
                <a:solidFill>
                  <a:srgbClr val="424143"/>
                </a:solidFill>
                <a:latin typeface="Corbel-Bold"/>
              </a:rPr>
              <a:t>BUTACU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, Director al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Departamentului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Juridic din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cadrul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Consiliului</a:t>
            </a:r>
            <a:r>
              <a:rPr lang="en-US" sz="19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900" i="1" dirty="0" err="1">
                <a:solidFill>
                  <a:srgbClr val="424143"/>
                </a:solidFill>
                <a:latin typeface="Corbel-Bold"/>
              </a:rPr>
              <a:t>Concurenței</a:t>
            </a:r>
            <a:endParaRPr lang="en-US" sz="1900" b="1" dirty="0">
              <a:solidFill>
                <a:srgbClr val="424143"/>
              </a:solidFill>
              <a:latin typeface="Corbel-Bold"/>
            </a:endParaRP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ro-RO" sz="1900" i="1" dirty="0">
                <a:solidFill>
                  <a:srgbClr val="424143"/>
                </a:solidFill>
                <a:latin typeface="Corbel-Bold"/>
              </a:rPr>
              <a:t>Filip </a:t>
            </a:r>
            <a:r>
              <a:rPr lang="ro-RO" sz="1900" b="1" i="1" dirty="0">
                <a:solidFill>
                  <a:srgbClr val="424143"/>
                </a:solidFill>
                <a:latin typeface="Corbel-Bold"/>
              </a:rPr>
              <a:t>TUYTSCHAEVER</a:t>
            </a:r>
            <a:r>
              <a:rPr lang="ro-RO" sz="1900" i="1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ro-RO" sz="1900" dirty="0">
                <a:solidFill>
                  <a:srgbClr val="424143"/>
                </a:solidFill>
                <a:latin typeface="Corbel-Bold"/>
              </a:rPr>
              <a:t>Profesor de dreptul european al concurenței,  Facultatea de Drept a Universității din Bruxelles (VUB)</a:t>
            </a:r>
          </a:p>
          <a:p>
            <a:pPr marL="171450" indent="-171450" algn="l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ro-RO" sz="1900" i="1" dirty="0">
                <a:solidFill>
                  <a:srgbClr val="424143"/>
                </a:solidFill>
                <a:latin typeface="Corbel-Bold"/>
              </a:rPr>
              <a:t>Iulia </a:t>
            </a:r>
            <a:r>
              <a:rPr lang="ro-RO" sz="1900" b="1" i="1" dirty="0">
                <a:solidFill>
                  <a:srgbClr val="424143"/>
                </a:solidFill>
                <a:latin typeface="Corbel-Bold"/>
              </a:rPr>
              <a:t>DĂSCULȚU</a:t>
            </a:r>
            <a:r>
              <a:rPr lang="en-US" sz="1900" b="1" i="1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ro-RO" sz="1900" dirty="0">
                <a:solidFill>
                  <a:srgbClr val="424143"/>
                </a:solidFill>
                <a:latin typeface="Corbel-Bold"/>
              </a:rPr>
              <a:t>inspector de concurență, Consiliul Concurenței</a:t>
            </a:r>
            <a:endParaRPr lang="en-US" sz="1900" b="1" i="1" dirty="0">
              <a:solidFill>
                <a:srgbClr val="424143"/>
              </a:solidFill>
              <a:latin typeface="Corbel-Bold"/>
            </a:endParaRPr>
          </a:p>
          <a:p>
            <a:pPr marL="171450" indent="-171450" algn="l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ro-RO" sz="1900" i="1" dirty="0">
                <a:solidFill>
                  <a:srgbClr val="424143"/>
                </a:solidFill>
                <a:latin typeface="Corbel-Bold"/>
              </a:rPr>
              <a:t>Roxana </a:t>
            </a:r>
            <a:r>
              <a:rPr lang="ro-RO" sz="1900" b="1" i="1" dirty="0">
                <a:solidFill>
                  <a:srgbClr val="424143"/>
                </a:solidFill>
                <a:latin typeface="Corbel-Bold"/>
              </a:rPr>
              <a:t>ORZA</a:t>
            </a:r>
            <a:r>
              <a:rPr lang="en-US" sz="1900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ro-RO" sz="1900">
                <a:solidFill>
                  <a:srgbClr val="424143"/>
                </a:solidFill>
                <a:latin typeface="Corbel-Bold"/>
              </a:rPr>
              <a:t>inspector </a:t>
            </a:r>
            <a:r>
              <a:rPr lang="ro-RO" sz="1900" dirty="0">
                <a:solidFill>
                  <a:srgbClr val="424143"/>
                </a:solidFill>
                <a:latin typeface="Corbel-Bold"/>
              </a:rPr>
              <a:t>de concurență, Consiliul Concurenței</a:t>
            </a:r>
          </a:p>
          <a:p>
            <a:pPr marL="171450" indent="-171450" algn="l">
              <a:lnSpc>
                <a:spcPct val="80000"/>
              </a:lnSpc>
              <a:spcBef>
                <a:spcPts val="600"/>
              </a:spcBef>
              <a:buFont typeface="Courier New" panose="02070309020205020404" pitchFamily="49" charset="0"/>
              <a:buChar char="o"/>
            </a:pPr>
            <a:r>
              <a:rPr lang="ro-RO" sz="1900" i="1" dirty="0">
                <a:solidFill>
                  <a:srgbClr val="424143"/>
                </a:solidFill>
                <a:latin typeface="Corbel-Bold"/>
              </a:rPr>
              <a:t>Anca </a:t>
            </a:r>
            <a:r>
              <a:rPr lang="ro-RO" sz="1900" b="1" i="1" dirty="0">
                <a:solidFill>
                  <a:srgbClr val="424143"/>
                </a:solidFill>
                <a:latin typeface="Corbel-Bold"/>
              </a:rPr>
              <a:t>JURCOVAN</a:t>
            </a:r>
            <a:r>
              <a:rPr lang="en-US" sz="1900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ro-RO" sz="1900" dirty="0">
                <a:solidFill>
                  <a:srgbClr val="424143"/>
                </a:solidFill>
                <a:latin typeface="Corbel-Bold"/>
              </a:rPr>
              <a:t>membru, ARCON</a:t>
            </a:r>
          </a:p>
          <a:p>
            <a:endParaRPr lang="en-US" b="1" dirty="0">
              <a:solidFill>
                <a:srgbClr val="424143"/>
              </a:solidFill>
              <a:latin typeface="Corbel" panose="020B0503020204020204" pitchFamily="34" charset="0"/>
            </a:endParaRPr>
          </a:p>
        </p:txBody>
      </p:sp>
      <p:sp>
        <p:nvSpPr>
          <p:cNvPr id="17" name="Subtitle 15">
            <a:extLst>
              <a:ext uri="{FF2B5EF4-FFF2-40B4-BE49-F238E27FC236}">
                <a16:creationId xmlns:a16="http://schemas.microsoft.com/office/drawing/2014/main" id="{7B97186D-4336-0217-854C-0B8B33E523A4}"/>
              </a:ext>
            </a:extLst>
          </p:cNvPr>
          <p:cNvSpPr txBox="1">
            <a:spLocks/>
          </p:cNvSpPr>
          <p:nvPr/>
        </p:nvSpPr>
        <p:spPr>
          <a:xfrm>
            <a:off x="219073" y="3791446"/>
            <a:ext cx="6419851" cy="23129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 algn="l">
              <a:buFont typeface="Wingdings" panose="05000000000000000000" pitchFamily="2" charset="2"/>
              <a:buChar char="§"/>
            </a:pPr>
            <a:endParaRPr lang="en-US" sz="1100" dirty="0">
              <a:solidFill>
                <a:srgbClr val="424143"/>
              </a:solidFill>
              <a:latin typeface="Corbel" panose="020B0503020204020204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D8D8F930-5DE9-0CC8-2A81-950D6208C322}"/>
              </a:ext>
            </a:extLst>
          </p:cNvPr>
          <p:cNvSpPr txBox="1">
            <a:spLocks/>
          </p:cNvSpPr>
          <p:nvPr/>
        </p:nvSpPr>
        <p:spPr>
          <a:xfrm>
            <a:off x="2971254" y="6446553"/>
            <a:ext cx="1056530" cy="3694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b="1" dirty="0">
                <a:solidFill>
                  <a:srgbClr val="424143"/>
                </a:solidFill>
                <a:latin typeface="Corbel" panose="020B0503020204020204" pitchFamily="34" charset="0"/>
              </a:rPr>
              <a:t>Agenda</a:t>
            </a:r>
            <a:endParaRPr lang="en-US" b="1" dirty="0">
              <a:solidFill>
                <a:srgbClr val="424143"/>
              </a:solidFill>
              <a:latin typeface="Corbel" panose="020B0503020204020204" pitchFamily="34" charset="0"/>
            </a:endParaRPr>
          </a:p>
        </p:txBody>
      </p:sp>
      <p:grpSp>
        <p:nvGrpSpPr>
          <p:cNvPr id="30" name="Group 29">
            <a:extLst>
              <a:ext uri="{FF2B5EF4-FFF2-40B4-BE49-F238E27FC236}">
                <a16:creationId xmlns:a16="http://schemas.microsoft.com/office/drawing/2014/main" id="{619802AB-9371-A5A5-C366-9AA7170952FD}"/>
              </a:ext>
            </a:extLst>
          </p:cNvPr>
          <p:cNvGrpSpPr/>
          <p:nvPr/>
        </p:nvGrpSpPr>
        <p:grpSpPr>
          <a:xfrm>
            <a:off x="227643" y="6838180"/>
            <a:ext cx="6447857" cy="349562"/>
            <a:chOff x="219154" y="6304472"/>
            <a:chExt cx="6447857" cy="436989"/>
          </a:xfrm>
        </p:grpSpPr>
        <p:sp>
          <p:nvSpPr>
            <p:cNvPr id="19" name="Subtitle 2">
              <a:extLst>
                <a:ext uri="{FF2B5EF4-FFF2-40B4-BE49-F238E27FC236}">
                  <a16:creationId xmlns:a16="http://schemas.microsoft.com/office/drawing/2014/main" id="{1F1F7CD8-9008-7B12-AFF4-D051DEDF62D5}"/>
                </a:ext>
              </a:extLst>
            </p:cNvPr>
            <p:cNvSpPr txBox="1">
              <a:spLocks/>
            </p:cNvSpPr>
            <p:nvPr/>
          </p:nvSpPr>
          <p:spPr>
            <a:xfrm>
              <a:off x="219154" y="6304472"/>
              <a:ext cx="1386441" cy="30125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08.30 – 09.00</a:t>
              </a:r>
              <a:endParaRPr lang="en-US" sz="1600" b="1" dirty="0">
                <a:solidFill>
                  <a:srgbClr val="424143"/>
                </a:solidFill>
                <a:latin typeface="Corbel Light" panose="020B0303020204020204" pitchFamily="34" charset="0"/>
              </a:endParaRPr>
            </a:p>
          </p:txBody>
        </p:sp>
        <p:sp>
          <p:nvSpPr>
            <p:cNvPr id="25" name="Subtitle 2">
              <a:extLst>
                <a:ext uri="{FF2B5EF4-FFF2-40B4-BE49-F238E27FC236}">
                  <a16:creationId xmlns:a16="http://schemas.microsoft.com/office/drawing/2014/main" id="{5F15E380-B0E6-1AFB-9507-BADB05CABF3D}"/>
                </a:ext>
              </a:extLst>
            </p:cNvPr>
            <p:cNvSpPr txBox="1">
              <a:spLocks/>
            </p:cNvSpPr>
            <p:nvPr/>
          </p:nvSpPr>
          <p:spPr>
            <a:xfrm>
              <a:off x="1584647" y="6329613"/>
              <a:ext cx="5082364" cy="41184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200" dirty="0">
                  <a:solidFill>
                    <a:srgbClr val="424143"/>
                  </a:solidFill>
                  <a:latin typeface="Corbel-Bold"/>
                </a:rPr>
                <a:t>Înregistrarea participanților &amp; welcome coffee</a:t>
              </a:r>
              <a:endParaRPr lang="en-US" sz="1200" dirty="0">
                <a:solidFill>
                  <a:srgbClr val="424143"/>
                </a:solidFill>
                <a:latin typeface="Corbel-Bold"/>
              </a:endParaRPr>
            </a:p>
            <a:p>
              <a:pPr algn="l"/>
              <a:endParaRPr lang="en-US" sz="1200" dirty="0">
                <a:solidFill>
                  <a:srgbClr val="424143"/>
                </a:solidFill>
              </a:endParaRPr>
            </a:p>
          </p:txBody>
        </p:sp>
      </p:grpSp>
      <p:sp>
        <p:nvSpPr>
          <p:cNvPr id="20" name="Subtitle 2">
            <a:extLst>
              <a:ext uri="{FF2B5EF4-FFF2-40B4-BE49-F238E27FC236}">
                <a16:creationId xmlns:a16="http://schemas.microsoft.com/office/drawing/2014/main" id="{F70CA3B9-626B-E021-3C51-CAFEFA910809}"/>
              </a:ext>
            </a:extLst>
          </p:cNvPr>
          <p:cNvSpPr txBox="1">
            <a:spLocks/>
          </p:cNvSpPr>
          <p:nvPr/>
        </p:nvSpPr>
        <p:spPr>
          <a:xfrm>
            <a:off x="234179" y="8034426"/>
            <a:ext cx="1386441" cy="244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1600" b="1" dirty="0">
                <a:solidFill>
                  <a:srgbClr val="424143"/>
                </a:solidFill>
                <a:latin typeface="Corbel" panose="020B0503020204020204" pitchFamily="34" charset="0"/>
              </a:rPr>
              <a:t>09.10 – 1</a:t>
            </a:r>
            <a:r>
              <a:rPr lang="en-US" sz="1600" b="1" dirty="0">
                <a:solidFill>
                  <a:srgbClr val="424143"/>
                </a:solidFill>
                <a:latin typeface="Corbel" panose="020B0503020204020204" pitchFamily="34" charset="0"/>
              </a:rPr>
              <a:t>1</a:t>
            </a:r>
            <a:r>
              <a:rPr lang="ro-RO" sz="1600" b="1" dirty="0">
                <a:solidFill>
                  <a:srgbClr val="424143"/>
                </a:solidFill>
                <a:latin typeface="Corbel" panose="020B0503020204020204" pitchFamily="34" charset="0"/>
              </a:rPr>
              <a:t>.</a:t>
            </a:r>
            <a:r>
              <a:rPr lang="en-US" sz="1600" b="1" dirty="0">
                <a:solidFill>
                  <a:srgbClr val="424143"/>
                </a:solidFill>
                <a:latin typeface="Corbel" panose="020B0503020204020204" pitchFamily="34" charset="0"/>
              </a:rPr>
              <a:t>1</a:t>
            </a:r>
            <a:r>
              <a:rPr lang="ro-RO" sz="1600" b="1" dirty="0">
                <a:solidFill>
                  <a:srgbClr val="424143"/>
                </a:solidFill>
                <a:latin typeface="Corbel" panose="020B0503020204020204" pitchFamily="34" charset="0"/>
              </a:rPr>
              <a:t>0</a:t>
            </a:r>
            <a:endParaRPr lang="en-US" sz="1600" b="1" dirty="0">
              <a:solidFill>
                <a:srgbClr val="424143"/>
              </a:solidFill>
              <a:latin typeface="Corbel" panose="020B0503020204020204" pitchFamily="34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74FA8331-8F5A-0CB7-6675-3F9E7F7E5DD1}"/>
              </a:ext>
            </a:extLst>
          </p:cNvPr>
          <p:cNvSpPr txBox="1">
            <a:spLocks/>
          </p:cNvSpPr>
          <p:nvPr/>
        </p:nvSpPr>
        <p:spPr>
          <a:xfrm>
            <a:off x="1586533" y="8023971"/>
            <a:ext cx="5084064" cy="4397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1200" b="1" dirty="0">
                <a:solidFill>
                  <a:srgbClr val="424143"/>
                </a:solidFill>
                <a:latin typeface="Corbel-Bold"/>
              </a:rPr>
              <a:t>Panelul 1 - </a:t>
            </a:r>
            <a:r>
              <a:rPr lang="ro-RO" sz="1200" b="1" i="1" dirty="0">
                <a:solidFill>
                  <a:srgbClr val="424143"/>
                </a:solidFill>
                <a:latin typeface="Corbel-Bold"/>
              </a:rPr>
              <a:t>Privire specială asupra înțelegerilor verticale (art. 5 Legea Concurenței și art. 101 TFUE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3D991244-9B44-A469-908B-03AF285A523B}"/>
              </a:ext>
            </a:extLst>
          </p:cNvPr>
          <p:cNvGrpSpPr/>
          <p:nvPr/>
        </p:nvGrpSpPr>
        <p:grpSpPr>
          <a:xfrm>
            <a:off x="248862" y="8857822"/>
            <a:ext cx="6421735" cy="505527"/>
            <a:chOff x="229565" y="8900679"/>
            <a:chExt cx="6421735" cy="1251734"/>
          </a:xfrm>
        </p:grpSpPr>
        <p:sp>
          <p:nvSpPr>
            <p:cNvPr id="21" name="Subtitle 2">
              <a:extLst>
                <a:ext uri="{FF2B5EF4-FFF2-40B4-BE49-F238E27FC236}">
                  <a16:creationId xmlns:a16="http://schemas.microsoft.com/office/drawing/2014/main" id="{9A33F657-AB81-3540-EFF6-9635B7A49659}"/>
                </a:ext>
              </a:extLst>
            </p:cNvPr>
            <p:cNvSpPr txBox="1">
              <a:spLocks/>
            </p:cNvSpPr>
            <p:nvPr/>
          </p:nvSpPr>
          <p:spPr>
            <a:xfrm>
              <a:off x="229565" y="8944791"/>
              <a:ext cx="1386441" cy="77037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3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 – 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3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3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</a:t>
              </a:r>
              <a:endParaRPr lang="en-US" sz="1600" b="1" dirty="0">
                <a:solidFill>
                  <a:srgbClr val="424143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7" name="Subtitle 2">
              <a:extLst>
                <a:ext uri="{FF2B5EF4-FFF2-40B4-BE49-F238E27FC236}">
                  <a16:creationId xmlns:a16="http://schemas.microsoft.com/office/drawing/2014/main" id="{C5F8A060-311F-DA0E-29D2-8BCC45EE281C}"/>
                </a:ext>
              </a:extLst>
            </p:cNvPr>
            <p:cNvSpPr txBox="1">
              <a:spLocks/>
            </p:cNvSpPr>
            <p:nvPr/>
          </p:nvSpPr>
          <p:spPr>
            <a:xfrm>
              <a:off x="1567236" y="8900679"/>
              <a:ext cx="5084064" cy="1251734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200" b="1" dirty="0">
                  <a:solidFill>
                    <a:srgbClr val="424143"/>
                  </a:solidFill>
                  <a:latin typeface="Corbel-Bold"/>
                </a:rPr>
                <a:t>Panelul 2 - </a:t>
              </a:r>
              <a:r>
                <a:rPr lang="ro-RO" sz="1200" b="1" i="1" dirty="0">
                  <a:solidFill>
                    <a:srgbClr val="424143"/>
                  </a:solidFill>
                  <a:latin typeface="Corbel-Bold"/>
                </a:rPr>
                <a:t>Privire specială asupra acordurilor orizontale (art. 5 Legea Concurenței și art. 101 TFUE)</a:t>
              </a:r>
            </a:p>
            <a:p>
              <a:pPr algn="l"/>
              <a:endParaRPr lang="en-US" sz="1200" i="1" dirty="0">
                <a:solidFill>
                  <a:srgbClr val="424143"/>
                </a:solidFill>
                <a:latin typeface="Corbel-Bold"/>
              </a:endParaRPr>
            </a:p>
          </p:txBody>
        </p:sp>
      </p:grpSp>
      <p:grpSp>
        <p:nvGrpSpPr>
          <p:cNvPr id="40" name="Group 39">
            <a:extLst>
              <a:ext uri="{FF2B5EF4-FFF2-40B4-BE49-F238E27FC236}">
                <a16:creationId xmlns:a16="http://schemas.microsoft.com/office/drawing/2014/main" id="{8BAE48B7-ACF8-6CAB-A53B-ED2DD515C66D}"/>
              </a:ext>
            </a:extLst>
          </p:cNvPr>
          <p:cNvGrpSpPr/>
          <p:nvPr/>
        </p:nvGrpSpPr>
        <p:grpSpPr>
          <a:xfrm>
            <a:off x="260141" y="9500053"/>
            <a:ext cx="6427735" cy="635043"/>
            <a:chOff x="244909" y="10828269"/>
            <a:chExt cx="6427735" cy="480255"/>
          </a:xfrm>
        </p:grpSpPr>
        <p:sp>
          <p:nvSpPr>
            <p:cNvPr id="22" name="Subtitle 2">
              <a:extLst>
                <a:ext uri="{FF2B5EF4-FFF2-40B4-BE49-F238E27FC236}">
                  <a16:creationId xmlns:a16="http://schemas.microsoft.com/office/drawing/2014/main" id="{0D861C5B-7004-7992-8CD2-780CF765F348}"/>
                </a:ext>
              </a:extLst>
            </p:cNvPr>
            <p:cNvSpPr txBox="1">
              <a:spLocks/>
            </p:cNvSpPr>
            <p:nvPr/>
          </p:nvSpPr>
          <p:spPr>
            <a:xfrm>
              <a:off x="244909" y="11007265"/>
              <a:ext cx="1386441" cy="301259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4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 – 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5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5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</a:t>
              </a:r>
              <a:endParaRPr lang="en-US" sz="1600" b="1" dirty="0">
                <a:solidFill>
                  <a:srgbClr val="424143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28" name="Subtitle 2">
              <a:extLst>
                <a:ext uri="{FF2B5EF4-FFF2-40B4-BE49-F238E27FC236}">
                  <a16:creationId xmlns:a16="http://schemas.microsoft.com/office/drawing/2014/main" id="{9038D696-824A-2E13-E0FA-760FA48CCFDF}"/>
                </a:ext>
              </a:extLst>
            </p:cNvPr>
            <p:cNvSpPr txBox="1">
              <a:spLocks/>
            </p:cNvSpPr>
            <p:nvPr/>
          </p:nvSpPr>
          <p:spPr>
            <a:xfrm>
              <a:off x="1588580" y="10828269"/>
              <a:ext cx="5084064" cy="45737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lang="en-US" sz="1200" b="1" dirty="0">
                <a:solidFill>
                  <a:srgbClr val="424143"/>
                </a:solidFill>
                <a:latin typeface="Corbel-Bold"/>
              </a:endParaRPr>
            </a:p>
            <a:p>
              <a:pPr algn="l"/>
              <a:r>
                <a:rPr lang="ro-RO" sz="1200" b="1" dirty="0">
                  <a:solidFill>
                    <a:srgbClr val="424143"/>
                  </a:solidFill>
                  <a:latin typeface="Corbel-Bold"/>
                </a:rPr>
                <a:t>Panelul 3 – </a:t>
              </a:r>
              <a:r>
                <a:rPr lang="ro-RO" sz="1200" b="1" i="1" dirty="0">
                  <a:solidFill>
                    <a:srgbClr val="424143"/>
                  </a:solidFill>
                  <a:latin typeface="Corbel-Bold"/>
                </a:rPr>
                <a:t>Standardul de probă. Evoluții recente în jurisprudență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0302BF1-51A7-98A0-48D1-947F01B75F01}"/>
              </a:ext>
            </a:extLst>
          </p:cNvPr>
          <p:cNvGrpSpPr/>
          <p:nvPr/>
        </p:nvGrpSpPr>
        <p:grpSpPr>
          <a:xfrm>
            <a:off x="260141" y="10205129"/>
            <a:ext cx="6289516" cy="598945"/>
            <a:chOff x="260141" y="10414384"/>
            <a:chExt cx="6289516" cy="533037"/>
          </a:xfrm>
        </p:grpSpPr>
        <p:sp>
          <p:nvSpPr>
            <p:cNvPr id="23" name="Subtitle 2">
              <a:extLst>
                <a:ext uri="{FF2B5EF4-FFF2-40B4-BE49-F238E27FC236}">
                  <a16:creationId xmlns:a16="http://schemas.microsoft.com/office/drawing/2014/main" id="{7B8C506C-66DE-710B-FB0D-7EE49D88ABBE}"/>
                </a:ext>
              </a:extLst>
            </p:cNvPr>
            <p:cNvSpPr txBox="1">
              <a:spLocks/>
            </p:cNvSpPr>
            <p:nvPr/>
          </p:nvSpPr>
          <p:spPr>
            <a:xfrm>
              <a:off x="260141" y="10414384"/>
              <a:ext cx="1386441" cy="301259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1</a:t>
              </a:r>
              <a:r>
                <a:rPr lang="en-US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5</a:t>
              </a:r>
              <a:r>
                <a:rPr lang="ro-RO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5</a:t>
              </a:r>
              <a:r>
                <a:rPr lang="ro-RO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0 – 1</a:t>
              </a:r>
              <a:r>
                <a:rPr lang="en-US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6</a:t>
              </a:r>
              <a:r>
                <a:rPr lang="ro-RO" sz="1600" b="1" dirty="0">
                  <a:solidFill>
                    <a:srgbClr val="424143"/>
                  </a:solidFill>
                  <a:latin typeface="Corbel Light" panose="020B0303020204020204" pitchFamily="34" charset="0"/>
                </a:rPr>
                <a:t>.00</a:t>
              </a:r>
              <a:endParaRPr lang="en-US" sz="1600" b="1" dirty="0">
                <a:solidFill>
                  <a:srgbClr val="424143"/>
                </a:solidFill>
                <a:latin typeface="Corbel Light" panose="020B0303020204020204" pitchFamily="34" charset="0"/>
              </a:endParaRPr>
            </a:p>
          </p:txBody>
        </p:sp>
        <p:sp>
          <p:nvSpPr>
            <p:cNvPr id="29" name="Subtitle 2">
              <a:extLst>
                <a:ext uri="{FF2B5EF4-FFF2-40B4-BE49-F238E27FC236}">
                  <a16:creationId xmlns:a16="http://schemas.microsoft.com/office/drawing/2014/main" id="{5848B068-5702-DE0F-D1FF-C73582F918BC}"/>
                </a:ext>
              </a:extLst>
            </p:cNvPr>
            <p:cNvSpPr txBox="1">
              <a:spLocks/>
            </p:cNvSpPr>
            <p:nvPr/>
          </p:nvSpPr>
          <p:spPr>
            <a:xfrm>
              <a:off x="1605512" y="10451405"/>
              <a:ext cx="4944145" cy="496016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200" b="1" dirty="0">
                  <a:solidFill>
                    <a:srgbClr val="424143"/>
                  </a:solidFill>
                  <a:latin typeface="Corbel-Bold"/>
                </a:rPr>
                <a:t>Sesiune finală de Q&amp;A</a:t>
              </a:r>
            </a:p>
          </p:txBody>
        </p:sp>
      </p:grpSp>
      <p:sp>
        <p:nvSpPr>
          <p:cNvPr id="31" name="Subtitle 2">
            <a:extLst>
              <a:ext uri="{FF2B5EF4-FFF2-40B4-BE49-F238E27FC236}">
                <a16:creationId xmlns:a16="http://schemas.microsoft.com/office/drawing/2014/main" id="{0F951C9A-2B83-5565-B423-B3948490CE81}"/>
              </a:ext>
            </a:extLst>
          </p:cNvPr>
          <p:cNvSpPr txBox="1">
            <a:spLocks/>
          </p:cNvSpPr>
          <p:nvPr/>
        </p:nvSpPr>
        <p:spPr>
          <a:xfrm>
            <a:off x="1584042" y="11742769"/>
            <a:ext cx="6067427" cy="5182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1000" b="1" dirty="0">
                <a:solidFill>
                  <a:srgbClr val="424143"/>
                </a:solidFill>
                <a:latin typeface="Corbel-Bold"/>
              </a:rPr>
              <a:t>Evenimentul va avea loc la sediul Institutului Național al Magistraturii, în </a:t>
            </a:r>
            <a:r>
              <a:rPr lang="en-US" sz="1000" b="1" dirty="0">
                <a:solidFill>
                  <a:srgbClr val="424143"/>
                </a:solidFill>
                <a:latin typeface="Corbel-Bold"/>
              </a:rPr>
              <a:t>Aula </a:t>
            </a:r>
            <a:r>
              <a:rPr lang="ro-RO" sz="1000" b="1" dirty="0">
                <a:solidFill>
                  <a:srgbClr val="424143"/>
                </a:solidFill>
                <a:latin typeface="Corbel-Bold"/>
              </a:rPr>
              <a:t>INM, </a:t>
            </a:r>
            <a:br>
              <a:rPr lang="ro-RO" sz="1000" b="1" dirty="0">
                <a:solidFill>
                  <a:srgbClr val="424143"/>
                </a:solidFill>
                <a:latin typeface="Corbel-Bold"/>
              </a:rPr>
            </a:br>
            <a:r>
              <a:rPr lang="ro-RO" sz="1000" b="1" dirty="0">
                <a:solidFill>
                  <a:srgbClr val="424143"/>
                </a:solidFill>
                <a:latin typeface="Corbel-Bold"/>
              </a:rPr>
              <a:t>bd. Regina Elisabeta nr. 53, sector 5, București.</a:t>
            </a:r>
          </a:p>
        </p:txBody>
      </p:sp>
      <p:pic>
        <p:nvPicPr>
          <p:cNvPr id="33" name="Graphic 32" descr="Clipboard outline">
            <a:extLst>
              <a:ext uri="{FF2B5EF4-FFF2-40B4-BE49-F238E27FC236}">
                <a16:creationId xmlns:a16="http://schemas.microsoft.com/office/drawing/2014/main" id="{7ED71C3F-8550-91B7-31CD-2129A3F6CF9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82364" y="3252349"/>
            <a:ext cx="463378" cy="463378"/>
          </a:xfrm>
          <a:prstGeom prst="rect">
            <a:avLst/>
          </a:prstGeom>
        </p:spPr>
      </p:pic>
      <p:pic>
        <p:nvPicPr>
          <p:cNvPr id="35" name="Graphic 34" descr="Circle with left arrow outline">
            <a:extLst>
              <a:ext uri="{FF2B5EF4-FFF2-40B4-BE49-F238E27FC236}">
                <a16:creationId xmlns:a16="http://schemas.microsoft.com/office/drawing/2014/main" id="{87B03EBD-65AE-E8B2-F8C3-2EAE0E814EA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415037" y="6298530"/>
            <a:ext cx="530705" cy="530705"/>
          </a:xfrm>
          <a:prstGeom prst="rect">
            <a:avLst/>
          </a:prstGeom>
        </p:spPr>
      </p:pic>
      <p:grpSp>
        <p:nvGrpSpPr>
          <p:cNvPr id="36" name="Group 35">
            <a:extLst>
              <a:ext uri="{FF2B5EF4-FFF2-40B4-BE49-F238E27FC236}">
                <a16:creationId xmlns:a16="http://schemas.microsoft.com/office/drawing/2014/main" id="{A30B746C-47BC-9760-BCF8-3ABC664C14FF}"/>
              </a:ext>
            </a:extLst>
          </p:cNvPr>
          <p:cNvGrpSpPr/>
          <p:nvPr/>
        </p:nvGrpSpPr>
        <p:grpSpPr>
          <a:xfrm>
            <a:off x="217189" y="8494195"/>
            <a:ext cx="6421735" cy="422638"/>
            <a:chOff x="214748" y="8495923"/>
            <a:chExt cx="6421735" cy="1389466"/>
          </a:xfrm>
        </p:grpSpPr>
        <p:sp>
          <p:nvSpPr>
            <p:cNvPr id="3" name="Subtitle 2">
              <a:extLst>
                <a:ext uri="{FF2B5EF4-FFF2-40B4-BE49-F238E27FC236}">
                  <a16:creationId xmlns:a16="http://schemas.microsoft.com/office/drawing/2014/main" id="{64645E5A-AC84-B328-D47F-D52DB0A1F719}"/>
                </a:ext>
              </a:extLst>
            </p:cNvPr>
            <p:cNvSpPr txBox="1">
              <a:spLocks/>
            </p:cNvSpPr>
            <p:nvPr/>
          </p:nvSpPr>
          <p:spPr>
            <a:xfrm>
              <a:off x="214748" y="8495923"/>
              <a:ext cx="1386441" cy="1389466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 – 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3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</a:t>
              </a:r>
              <a:endParaRPr lang="en-US" sz="1600" b="1" dirty="0">
                <a:solidFill>
                  <a:srgbClr val="424143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4" name="Subtitle 2">
              <a:extLst>
                <a:ext uri="{FF2B5EF4-FFF2-40B4-BE49-F238E27FC236}">
                  <a16:creationId xmlns:a16="http://schemas.microsoft.com/office/drawing/2014/main" id="{5F2E702F-A13C-D6DE-FE28-C790CAD28D75}"/>
                </a:ext>
              </a:extLst>
            </p:cNvPr>
            <p:cNvSpPr txBox="1">
              <a:spLocks/>
            </p:cNvSpPr>
            <p:nvPr/>
          </p:nvSpPr>
          <p:spPr>
            <a:xfrm>
              <a:off x="1554119" y="8530298"/>
              <a:ext cx="5082364" cy="411848"/>
            </a:xfrm>
            <a:prstGeom prst="rect">
              <a:avLst/>
            </a:prstGeom>
          </p:spPr>
          <p:txBody>
            <a:bodyPr vert="horz" lIns="91440" tIns="45720" rIns="91440" bIns="45720" rtlCol="0">
              <a:no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200" dirty="0">
                  <a:solidFill>
                    <a:srgbClr val="424143"/>
                  </a:solidFill>
                  <a:latin typeface="Corbel-Bold"/>
                </a:rPr>
                <a:t>Pauză de cafea</a:t>
              </a:r>
              <a:endParaRPr lang="en-US" sz="1200" dirty="0">
                <a:solidFill>
                  <a:srgbClr val="424143"/>
                </a:solidFill>
              </a:endParaRP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6D9764F3-EDBB-D579-168D-BA20172208D0}"/>
              </a:ext>
            </a:extLst>
          </p:cNvPr>
          <p:cNvGrpSpPr/>
          <p:nvPr/>
        </p:nvGrpSpPr>
        <p:grpSpPr>
          <a:xfrm>
            <a:off x="241755" y="9326684"/>
            <a:ext cx="6446121" cy="417530"/>
            <a:chOff x="237172" y="8271574"/>
            <a:chExt cx="6446121" cy="650601"/>
          </a:xfrm>
        </p:grpSpPr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7703FBD6-48E3-43BB-EE11-B316B9EFCE9B}"/>
                </a:ext>
              </a:extLst>
            </p:cNvPr>
            <p:cNvSpPr txBox="1">
              <a:spLocks/>
            </p:cNvSpPr>
            <p:nvPr/>
          </p:nvSpPr>
          <p:spPr>
            <a:xfrm>
              <a:off x="237172" y="8271574"/>
              <a:ext cx="1386441" cy="650601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3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3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 – 1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4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.</a:t>
              </a:r>
              <a:r>
                <a:rPr lang="en-US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1</a:t>
              </a:r>
              <a:r>
                <a:rPr lang="ro-RO" sz="1600" b="1" dirty="0">
                  <a:solidFill>
                    <a:srgbClr val="424143"/>
                  </a:solidFill>
                  <a:latin typeface="Corbel" panose="020B0503020204020204" pitchFamily="34" charset="0"/>
                </a:rPr>
                <a:t>0</a:t>
              </a:r>
              <a:endParaRPr lang="en-US" sz="1600" b="1" dirty="0">
                <a:solidFill>
                  <a:srgbClr val="424143"/>
                </a:solidFill>
                <a:latin typeface="Corbel" panose="020B0503020204020204" pitchFamily="34" charset="0"/>
              </a:endParaRPr>
            </a:p>
          </p:txBody>
        </p:sp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14896E39-5C7F-38E6-C125-8CFA977597F8}"/>
                </a:ext>
              </a:extLst>
            </p:cNvPr>
            <p:cNvSpPr txBox="1">
              <a:spLocks/>
            </p:cNvSpPr>
            <p:nvPr/>
          </p:nvSpPr>
          <p:spPr>
            <a:xfrm>
              <a:off x="1600929" y="8356472"/>
              <a:ext cx="5082364" cy="420008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ctr" defTabSz="685800" rtl="0" eaLnBrk="1" latinLnBrk="0" hangingPunct="1">
                <a:lnSpc>
                  <a:spcPct val="90000"/>
                </a:lnSpc>
                <a:spcBef>
                  <a:spcPts val="75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3429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5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6858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35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0287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3716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17145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0574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24003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2743200" indent="0" algn="ctr" defTabSz="685800" rtl="0" eaLnBrk="1" latinLnBrk="0" hangingPunct="1">
                <a:lnSpc>
                  <a:spcPct val="90000"/>
                </a:lnSpc>
                <a:spcBef>
                  <a:spcPts val="375"/>
                </a:spcBef>
                <a:buFont typeface="Arial" panose="020B0604020202020204" pitchFamily="34" charset="0"/>
                <a:buNone/>
                <a:defRPr sz="1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r>
                <a:rPr lang="ro-RO" sz="1200" dirty="0">
                  <a:solidFill>
                    <a:srgbClr val="424143"/>
                  </a:solidFill>
                  <a:latin typeface="Corbel-Bold"/>
                </a:rPr>
                <a:t>Pauză de prânz</a:t>
              </a:r>
              <a:endParaRPr lang="en-US" sz="1200" dirty="0">
                <a:solidFill>
                  <a:srgbClr val="424143"/>
                </a:solidFill>
              </a:endParaRPr>
            </a:p>
          </p:txBody>
        </p:sp>
      </p:grpSp>
      <p:pic>
        <p:nvPicPr>
          <p:cNvPr id="37" name="Graphic 36" descr="Route (Two Pins With A Path) outline">
            <a:extLst>
              <a:ext uri="{FF2B5EF4-FFF2-40B4-BE49-F238E27FC236}">
                <a16:creationId xmlns:a16="http://schemas.microsoft.com/office/drawing/2014/main" id="{3D807CF9-C903-47F6-46A0-3B666B573E6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357000" y="11600896"/>
            <a:ext cx="601525" cy="601525"/>
          </a:xfrm>
          <a:prstGeom prst="rect">
            <a:avLst/>
          </a:prstGeom>
        </p:spPr>
      </p:pic>
      <p:sp>
        <p:nvSpPr>
          <p:cNvPr id="10" name="Subtitle 2">
            <a:extLst>
              <a:ext uri="{FF2B5EF4-FFF2-40B4-BE49-F238E27FC236}">
                <a16:creationId xmlns:a16="http://schemas.microsoft.com/office/drawing/2014/main" id="{7292FD10-56D2-68DF-E18C-7511ECB009FF}"/>
              </a:ext>
            </a:extLst>
          </p:cNvPr>
          <p:cNvSpPr txBox="1">
            <a:spLocks/>
          </p:cNvSpPr>
          <p:nvPr/>
        </p:nvSpPr>
        <p:spPr>
          <a:xfrm>
            <a:off x="239728" y="7149201"/>
            <a:ext cx="1386441" cy="862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o-RO" sz="1600" b="1" dirty="0">
                <a:solidFill>
                  <a:srgbClr val="424143"/>
                </a:solidFill>
                <a:latin typeface="Corbel" panose="020B0503020204020204" pitchFamily="34" charset="0"/>
              </a:rPr>
              <a:t>09.00 – 09.10</a:t>
            </a:r>
            <a:endParaRPr lang="en-US" sz="1600" b="1" dirty="0">
              <a:solidFill>
                <a:srgbClr val="424143"/>
              </a:solidFill>
              <a:latin typeface="Corbel" panose="020B0503020204020204" pitchFamily="34" charset="0"/>
            </a:endParaRP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EAFD7150-EF8F-A951-ECAF-55ED982587AC}"/>
              </a:ext>
            </a:extLst>
          </p:cNvPr>
          <p:cNvSpPr txBox="1">
            <a:spLocks/>
          </p:cNvSpPr>
          <p:nvPr/>
        </p:nvSpPr>
        <p:spPr>
          <a:xfrm>
            <a:off x="1592179" y="7153710"/>
            <a:ext cx="5084064" cy="78795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err="1">
                <a:solidFill>
                  <a:srgbClr val="424143"/>
                </a:solidFill>
                <a:latin typeface="Corbel-Bold"/>
              </a:rPr>
              <a:t>Deschiderea</a:t>
            </a:r>
            <a:r>
              <a:rPr lang="en-US" sz="1200" b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200" b="1" dirty="0" err="1">
                <a:solidFill>
                  <a:srgbClr val="424143"/>
                </a:solidFill>
                <a:latin typeface="Corbel-Bold"/>
              </a:rPr>
              <a:t>evenimentului</a:t>
            </a:r>
            <a:endParaRPr lang="ro-RO" sz="1200" b="1" i="1" dirty="0">
              <a:solidFill>
                <a:srgbClr val="424143"/>
              </a:solidFill>
              <a:latin typeface="Corbel-Bold"/>
            </a:endParaRP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en-US" sz="1200" i="1" dirty="0">
                <a:solidFill>
                  <a:srgbClr val="424143"/>
                </a:solidFill>
                <a:latin typeface="Corbel-Bold"/>
              </a:rPr>
              <a:t>Simona-Camelia </a:t>
            </a:r>
            <a:r>
              <a:rPr lang="en-US" sz="1200" b="1" i="1" dirty="0">
                <a:solidFill>
                  <a:srgbClr val="424143"/>
                </a:solidFill>
                <a:latin typeface="Corbel-Bold"/>
              </a:rPr>
              <a:t>MARCU</a:t>
            </a:r>
            <a:r>
              <a:rPr lang="ro-RO" sz="1200" i="1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ro-RO" sz="1200" dirty="0">
                <a:solidFill>
                  <a:srgbClr val="424143"/>
                </a:solidFill>
                <a:latin typeface="Corbel-Bold"/>
              </a:rPr>
              <a:t>Judecător</a:t>
            </a:r>
            <a:r>
              <a:rPr lang="ro-RO" sz="1200" i="1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ro-RO" sz="1200" dirty="0">
                <a:solidFill>
                  <a:srgbClr val="424143"/>
                </a:solidFill>
                <a:latin typeface="Corbel-Bold"/>
              </a:rPr>
              <a:t>ICCJ</a:t>
            </a:r>
            <a:r>
              <a:rPr lang="ro-RO" sz="1200" i="1" dirty="0">
                <a:solidFill>
                  <a:srgbClr val="424143"/>
                </a:solidFill>
                <a:latin typeface="Corbel-Bold"/>
              </a:rPr>
              <a:t>, </a:t>
            </a:r>
            <a:r>
              <a:rPr lang="en-US" sz="1200" dirty="0">
                <a:solidFill>
                  <a:srgbClr val="424143"/>
                </a:solidFill>
                <a:latin typeface="Corbel-Bold"/>
              </a:rPr>
              <a:t>Director</a:t>
            </a:r>
            <a:r>
              <a:rPr lang="ro-RO" sz="1200" dirty="0">
                <a:solidFill>
                  <a:srgbClr val="424143"/>
                </a:solidFill>
                <a:latin typeface="Corbel-Bold"/>
              </a:rPr>
              <a:t> </a:t>
            </a:r>
            <a:r>
              <a:rPr lang="en-US" sz="1200" dirty="0">
                <a:solidFill>
                  <a:srgbClr val="424143"/>
                </a:solidFill>
                <a:latin typeface="Corbel-Bold"/>
              </a:rPr>
              <a:t>I</a:t>
            </a:r>
            <a:r>
              <a:rPr lang="ro-RO" sz="1200" dirty="0">
                <a:solidFill>
                  <a:srgbClr val="424143"/>
                </a:solidFill>
                <a:latin typeface="Corbel-Bold"/>
              </a:rPr>
              <a:t>NM</a:t>
            </a:r>
          </a:p>
          <a:p>
            <a:pPr marL="171450" indent="-171450" algn="l">
              <a:buFont typeface="Courier New" panose="02070309020205020404" pitchFamily="49" charset="0"/>
              <a:buChar char="o"/>
            </a:pPr>
            <a:r>
              <a:rPr lang="ro-RO" sz="1200" i="1" dirty="0">
                <a:solidFill>
                  <a:srgbClr val="424143"/>
                </a:solidFill>
                <a:latin typeface="Corbel-Bold"/>
              </a:rPr>
              <a:t>Anca </a:t>
            </a:r>
            <a:r>
              <a:rPr lang="ro-RO" sz="1200" b="1" i="1" dirty="0">
                <a:solidFill>
                  <a:srgbClr val="424143"/>
                </a:solidFill>
                <a:latin typeface="Corbel-Bold"/>
              </a:rPr>
              <a:t>BUTA MUȘAT</a:t>
            </a:r>
            <a:r>
              <a:rPr lang="en-US" sz="1200" dirty="0">
                <a:solidFill>
                  <a:srgbClr val="424143"/>
                </a:solidFill>
                <a:latin typeface="Corbel-Bold"/>
              </a:rPr>
              <a:t>,</a:t>
            </a:r>
            <a:r>
              <a:rPr lang="ro-RO" sz="1200" dirty="0">
                <a:solidFill>
                  <a:srgbClr val="424143"/>
                </a:solidFill>
                <a:latin typeface="Corbel-Bold"/>
              </a:rPr>
              <a:t> Președinte, ARCON</a:t>
            </a:r>
          </a:p>
          <a:p>
            <a:pPr algn="l"/>
            <a:endParaRPr lang="en-US" sz="1200" i="1" dirty="0">
              <a:solidFill>
                <a:srgbClr val="424143"/>
              </a:solidFill>
              <a:latin typeface="Corbel-Bold"/>
            </a:endParaRPr>
          </a:p>
        </p:txBody>
      </p:sp>
    </p:spTree>
    <p:extLst>
      <p:ext uri="{BB962C8B-B14F-4D97-AF65-F5344CB8AC3E}">
        <p14:creationId xmlns:p14="http://schemas.microsoft.com/office/powerpoint/2010/main" val="631085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520</TotalTime>
  <Words>316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0" baseType="lpstr">
      <vt:lpstr>Aptos</vt:lpstr>
      <vt:lpstr>Aptos Display</vt:lpstr>
      <vt:lpstr>Arial</vt:lpstr>
      <vt:lpstr>Corbel</vt:lpstr>
      <vt:lpstr>Corbel Light</vt:lpstr>
      <vt:lpstr>Corbel-Bold</vt:lpstr>
      <vt:lpstr>Courier New</vt:lpstr>
      <vt:lpstr>Wingdings</vt:lpstr>
      <vt:lpstr>Office Theme</vt:lpstr>
      <vt:lpstr>Perspective asupra implicațiilor practice ale noutăților în legislația și jurisprudența UE în materia dreptului concurenței - Activitate de formare profesională -  - 5 iunie 2025, sediul Institutului Național al Magistraturii -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Musat &amp; Asociatii</dc:creator>
  <cp:lastModifiedBy>ms 2</cp:lastModifiedBy>
  <cp:revision>22</cp:revision>
  <dcterms:created xsi:type="dcterms:W3CDTF">2025-05-06T09:07:34Z</dcterms:created>
  <dcterms:modified xsi:type="dcterms:W3CDTF">2025-06-12T07:11:10Z</dcterms:modified>
</cp:coreProperties>
</file>